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4"/>
  </p:notesMasterIdLst>
  <p:handoutMasterIdLst>
    <p:handoutMasterId r:id="rId35"/>
  </p:handoutMasterIdLst>
  <p:sldIdLst>
    <p:sldId id="256" r:id="rId2"/>
    <p:sldId id="265" r:id="rId3"/>
    <p:sldId id="282" r:id="rId4"/>
    <p:sldId id="283" r:id="rId5"/>
    <p:sldId id="284" r:id="rId6"/>
    <p:sldId id="285" r:id="rId7"/>
    <p:sldId id="286" r:id="rId8"/>
    <p:sldId id="287" r:id="rId9"/>
    <p:sldId id="288" r:id="rId10"/>
    <p:sldId id="289" r:id="rId11"/>
    <p:sldId id="290" r:id="rId12"/>
    <p:sldId id="291" r:id="rId13"/>
    <p:sldId id="292" r:id="rId14"/>
    <p:sldId id="293" r:id="rId15"/>
    <p:sldId id="294" r:id="rId16"/>
    <p:sldId id="295" r:id="rId17"/>
    <p:sldId id="296" r:id="rId18"/>
    <p:sldId id="297" r:id="rId19"/>
    <p:sldId id="298" r:id="rId20"/>
    <p:sldId id="299" r:id="rId21"/>
    <p:sldId id="300" r:id="rId22"/>
    <p:sldId id="301" r:id="rId23"/>
    <p:sldId id="302" r:id="rId24"/>
    <p:sldId id="303" r:id="rId25"/>
    <p:sldId id="304" r:id="rId26"/>
    <p:sldId id="305" r:id="rId27"/>
    <p:sldId id="306" r:id="rId28"/>
    <p:sldId id="307" r:id="rId29"/>
    <p:sldId id="308" r:id="rId30"/>
    <p:sldId id="309" r:id="rId31"/>
    <p:sldId id="310" r:id="rId32"/>
    <p:sldId id="311" r:id="rId33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979" autoAdjust="0"/>
    <p:restoredTop sz="61265" autoAdjust="0"/>
  </p:normalViewPr>
  <p:slideViewPr>
    <p:cSldViewPr>
      <p:cViewPr varScale="1">
        <p:scale>
          <a:sx n="69" d="100"/>
          <a:sy n="69" d="100"/>
        </p:scale>
        <p:origin x="1416" y="4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577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3" y="2"/>
            <a:ext cx="3170238" cy="479427"/>
          </a:xfrm>
          <a:prstGeom prst="rect">
            <a:avLst/>
          </a:prstGeom>
        </p:spPr>
        <p:txBody>
          <a:bodyPr vert="horz" lIns="82964" tIns="41482" rIns="82964" bIns="41482" rtlCol="0"/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376" y="2"/>
            <a:ext cx="3170238" cy="479427"/>
          </a:xfrm>
          <a:prstGeom prst="rect">
            <a:avLst/>
          </a:prstGeom>
        </p:spPr>
        <p:txBody>
          <a:bodyPr vert="horz" lIns="82964" tIns="41482" rIns="82964" bIns="41482" rtlCol="0"/>
          <a:lstStyle>
            <a:lvl1pPr algn="r">
              <a:defRPr sz="1100"/>
            </a:lvl1pPr>
          </a:lstStyle>
          <a:p>
            <a:fld id="{5CAE133A-4028-4E2B-B049-6F148B77E5AB}" type="datetime1">
              <a:rPr lang="en-US" smtClean="0"/>
              <a:t>07-Aug-22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3" y="9120189"/>
            <a:ext cx="3170238" cy="479427"/>
          </a:xfrm>
          <a:prstGeom prst="rect">
            <a:avLst/>
          </a:prstGeom>
        </p:spPr>
        <p:txBody>
          <a:bodyPr vert="horz" lIns="82964" tIns="41482" rIns="82964" bIns="41482" rtlCol="0" anchor="b"/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376" y="9120189"/>
            <a:ext cx="3170238" cy="479427"/>
          </a:xfrm>
          <a:prstGeom prst="rect">
            <a:avLst/>
          </a:prstGeom>
        </p:spPr>
        <p:txBody>
          <a:bodyPr vert="horz" lIns="82964" tIns="41482" rIns="82964" bIns="41482" rtlCol="0" anchor="b"/>
          <a:lstStyle>
            <a:lvl1pPr algn="r">
              <a:defRPr sz="1100"/>
            </a:lvl1pPr>
          </a:lstStyle>
          <a:p>
            <a:fld id="{4825AA9F-B079-466D-A19E-A0BED09FA1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751494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169920" cy="480060"/>
          </a:xfrm>
          <a:prstGeom prst="rect">
            <a:avLst/>
          </a:prstGeom>
        </p:spPr>
        <p:txBody>
          <a:bodyPr vert="horz" lIns="87701" tIns="43851" rIns="87701" bIns="43851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90" y="1"/>
            <a:ext cx="3169920" cy="480060"/>
          </a:xfrm>
          <a:prstGeom prst="rect">
            <a:avLst/>
          </a:prstGeom>
        </p:spPr>
        <p:txBody>
          <a:bodyPr vert="horz" lIns="87701" tIns="43851" rIns="87701" bIns="43851" rtlCol="0"/>
          <a:lstStyle>
            <a:lvl1pPr algn="r">
              <a:defRPr sz="1200"/>
            </a:lvl1pPr>
          </a:lstStyle>
          <a:p>
            <a:fld id="{A9B5FCE6-2331-4AF4-8362-9D091070A463}" type="datetime1">
              <a:rPr lang="en-US" smtClean="0"/>
              <a:t>07-Aug-22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2313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87701" tIns="43851" rIns="87701" bIns="4385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1" y="4560570"/>
            <a:ext cx="5852160" cy="4320540"/>
          </a:xfrm>
          <a:prstGeom prst="rect">
            <a:avLst/>
          </a:prstGeom>
        </p:spPr>
        <p:txBody>
          <a:bodyPr vert="horz" lIns="87701" tIns="43851" rIns="87701" bIns="4385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87701" tIns="43851" rIns="87701" bIns="43851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90" y="9119474"/>
            <a:ext cx="3169920" cy="480060"/>
          </a:xfrm>
          <a:prstGeom prst="rect">
            <a:avLst/>
          </a:prstGeom>
        </p:spPr>
        <p:txBody>
          <a:bodyPr vert="horz" lIns="87701" tIns="43851" rIns="87701" bIns="43851" rtlCol="0" anchor="b"/>
          <a:lstStyle>
            <a:lvl1pPr algn="r">
              <a:defRPr sz="1200"/>
            </a:lvl1pPr>
          </a:lstStyle>
          <a:p>
            <a:fld id="{7106D8DA-1A55-4414-9F6D-9B871CCC3B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533328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06D8DA-1A55-4414-9F6D-9B871CCC3BEB}" type="slidenum">
              <a:rPr lang="en-US" smtClean="0"/>
              <a:t>1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5899B3EB-F4B9-4EC3-8874-9456869D1B5F}" type="datetime1">
              <a:rPr lang="en-US" smtClean="0"/>
              <a:t>07-Aug-22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87234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CE520-94D8-471E-9246-3DA957E543CE}" type="datetime1">
              <a:rPr lang="en-US" smtClean="0"/>
              <a:t>07-Aug-22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r>
              <a:rPr lang="en-US" dirty="0"/>
              <a:t> </a:t>
            </a:r>
            <a:r>
              <a:rPr lang="en-US" dirty="0" smtClean="0"/>
              <a:t>of 32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9A059-0900-46A5-86CD-6CBACA225E83}" type="datetime1">
              <a:rPr lang="en-US" smtClean="0"/>
              <a:t>07-Aug-22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r>
              <a:rPr lang="en-US" dirty="0"/>
              <a:t> </a:t>
            </a:r>
            <a:r>
              <a:rPr lang="en-US" dirty="0" smtClean="0"/>
              <a:t>of 32</a:t>
            </a:r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F0799-E2B8-4119-BEA9-5BBF8CE2B0FA}" type="datetime1">
              <a:rPr lang="en-US" smtClean="0"/>
              <a:t>07-Aug-22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r>
              <a:rPr lang="en-US" dirty="0"/>
              <a:t> </a:t>
            </a:r>
            <a:r>
              <a:rPr lang="en-US" dirty="0" smtClean="0"/>
              <a:t>of 32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0913C-A7DD-4021-AFBC-947EB765CE4C}" type="datetime1">
              <a:rPr lang="en-US" smtClean="0"/>
              <a:t>07-Aug-22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r>
              <a:rPr lang="en-US" dirty="0"/>
              <a:t> </a:t>
            </a:r>
            <a:r>
              <a:rPr lang="en-US" dirty="0" smtClean="0"/>
              <a:t>of 32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D264FA-CC1B-47DB-A93A-6B4BBC436045}" type="datetime1">
              <a:rPr lang="en-US" smtClean="0"/>
              <a:t>07-Aug-22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r>
              <a:rPr lang="en-US" dirty="0"/>
              <a:t> </a:t>
            </a:r>
            <a:r>
              <a:rPr lang="en-US" dirty="0" smtClean="0"/>
              <a:t>of 32</a:t>
            </a: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BA4E8-8C0A-4D25-81B1-03C2082B47D6}" type="datetime1">
              <a:rPr lang="en-US" smtClean="0"/>
              <a:t>07-Aug-22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r>
              <a:rPr lang="en-US" dirty="0"/>
              <a:t> </a:t>
            </a:r>
            <a:r>
              <a:rPr lang="en-US" dirty="0" smtClean="0"/>
              <a:t>of 32</a:t>
            </a:r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81D4E8-1CCE-4EFF-A36C-E105DDD56AAD}" type="datetime1">
              <a:rPr lang="en-US" smtClean="0"/>
              <a:t>07-Aug-22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r>
              <a:rPr lang="en-US" dirty="0"/>
              <a:t> </a:t>
            </a:r>
            <a:r>
              <a:rPr lang="en-US" dirty="0" smtClean="0"/>
              <a:t>of 32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C1C7D-1228-46DC-9402-5957496C3C04}" type="datetime1">
              <a:rPr lang="en-US" smtClean="0"/>
              <a:t>07-Aug-22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r>
              <a:rPr lang="en-US" dirty="0"/>
              <a:t> </a:t>
            </a:r>
            <a:r>
              <a:rPr lang="en-US" dirty="0" smtClean="0"/>
              <a:t>of 32</a:t>
            </a:r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04DF6C-52F4-4529-BC53-6E2674900ED7}" type="datetime1">
              <a:rPr lang="en-US" smtClean="0"/>
              <a:t>07-Aug-22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r>
              <a:rPr lang="en-US" dirty="0"/>
              <a:t> </a:t>
            </a:r>
            <a:r>
              <a:rPr lang="en-US" dirty="0" smtClean="0"/>
              <a:t>of 32</a:t>
            </a:r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8FFD2-C90D-4BD9-95AC-D49FE82B0BB0}" type="datetime1">
              <a:rPr lang="en-US" smtClean="0"/>
              <a:t>07-Aug-22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r>
              <a:rPr lang="en-US" dirty="0"/>
              <a:t> </a:t>
            </a:r>
            <a:r>
              <a:rPr lang="en-US" dirty="0" smtClean="0"/>
              <a:t>of 32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AB32C9-888E-4264-AE70-E187E0827B99}" type="datetime1">
              <a:rPr lang="en-US" smtClean="0"/>
              <a:t>07-Aug-22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r>
              <a:rPr lang="en-US" dirty="0"/>
              <a:t> </a:t>
            </a:r>
            <a:r>
              <a:rPr lang="en-US" dirty="0" smtClean="0"/>
              <a:t>of 32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CC945B-C34E-410F-BC8F-BE6BC04FBFD5}" type="datetime1">
              <a:rPr lang="en-US" smtClean="0"/>
              <a:t>07-Aug-22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r>
              <a:rPr lang="en-US" dirty="0"/>
              <a:t> </a:t>
            </a:r>
            <a:r>
              <a:rPr lang="en-US" dirty="0" smtClean="0"/>
              <a:t>of 32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cdncontribute.geeksforgeeks.org/wp-content/uploads/Stop-and-Wait-ARQ-4.png" TargetMode="Externa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emf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utorialspoint.com/high-level-data-link-control-hdlc" TargetMode="Externa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eksforgeeks.org/error-detection-in-computer-networks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eksforgeeks.org/error-detection-in-computer-networks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71549" y="4859834"/>
            <a:ext cx="7239000" cy="83099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lvl="0" algn="ctr"/>
            <a:r>
              <a:rPr lang="en-US" sz="2800" cap="small" dirty="0"/>
              <a:t>Dr. Asif Zaman</a:t>
            </a:r>
          </a:p>
          <a:p>
            <a:pPr lvl="0" algn="ctr"/>
            <a:r>
              <a:rPr lang="en-US" cap="small" dirty="0"/>
              <a:t>Associate Professor, CSE, RU</a:t>
            </a:r>
            <a:endParaRPr lang="en-US" sz="1600" cap="small" dirty="0"/>
          </a:p>
        </p:txBody>
      </p:sp>
      <p:sp>
        <p:nvSpPr>
          <p:cNvPr id="6" name="TextBox 5"/>
          <p:cNvSpPr txBox="1"/>
          <p:nvPr/>
        </p:nvSpPr>
        <p:spPr>
          <a:xfrm>
            <a:off x="228598" y="363512"/>
            <a:ext cx="87249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SzPct val="50000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CSE3151</a:t>
            </a: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ctr">
              <a:buSzPct val="50000"/>
            </a:pPr>
            <a:r>
              <a:rPr lang="en-US" sz="48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Computer Networks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818150" y="2477464"/>
            <a:ext cx="1545795" cy="1440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296628" y="650497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EC301F-A611-944C-85B0-C651AE4BCB61}"/>
              </a:ext>
            </a:extLst>
          </p:cNvPr>
          <p:cNvSpPr txBox="1"/>
          <p:nvPr/>
        </p:nvSpPr>
        <p:spPr>
          <a:xfrm>
            <a:off x="1" y="4163685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(Session 2018-19)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5267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784E69D9-F5FC-E44E-9793-D5CAB81632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/>
            <a:r>
              <a:rPr lang="en-US" cap="small" dirty="0"/>
              <a:t>Simple Stop and Wait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C8892E-88DC-9C4A-AF76-5731E0EFBC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sz="2400" cap="small" dirty="0"/>
              <a:t>Simple Stop and Wait</a:t>
            </a:r>
            <a:r>
              <a:rPr lang="en-US" cap="small" dirty="0"/>
              <a:t/>
            </a:r>
            <a:br>
              <a:rPr lang="en-US" cap="small" dirty="0"/>
            </a:br>
            <a:endParaRPr lang="en-US" cap="small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33D083E-6F8B-384A-92B3-1B1FB9D170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2514600"/>
            <a:ext cx="8208000" cy="153304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921E790-836F-FB4E-8D39-DC99088947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4405045"/>
            <a:ext cx="8208000" cy="1486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428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C50A3-B17B-AB4E-BC62-7C062FC16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small" dirty="0"/>
              <a:t>Simple Stop and Wait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FD5140E-4C02-F24D-B70F-7D1230C163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17836" y="1600200"/>
            <a:ext cx="4708327" cy="452596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C66BA8-73EE-FF43-8E5C-0747F67EB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</a:t>
            </a:fld>
            <a:r>
              <a:rPr lang="en-US" dirty="0"/>
              <a:t> </a:t>
            </a:r>
            <a:r>
              <a:rPr lang="en-US" dirty="0" smtClean="0"/>
              <a:t>of 32</a:t>
            </a:r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5F78BCB-1854-2A4E-925A-4C182C03C2C9}"/>
              </a:ext>
            </a:extLst>
          </p:cNvPr>
          <p:cNvCxnSpPr/>
          <p:nvPr/>
        </p:nvCxnSpPr>
        <p:spPr>
          <a:xfrm>
            <a:off x="2819400" y="4191000"/>
            <a:ext cx="2438400" cy="2286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F39CCA2-7CB3-FC43-B6EC-26CD9EB6E1F6}"/>
              </a:ext>
            </a:extLst>
          </p:cNvPr>
          <p:cNvCxnSpPr>
            <a:cxnSpLocks/>
          </p:cNvCxnSpPr>
          <p:nvPr/>
        </p:nvCxnSpPr>
        <p:spPr>
          <a:xfrm flipH="1">
            <a:off x="2743200" y="4953000"/>
            <a:ext cx="2514600" cy="4572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C712585-8C13-C54C-94BF-D385712E7112}"/>
              </a:ext>
            </a:extLst>
          </p:cNvPr>
          <p:cNvSpPr txBox="1"/>
          <p:nvPr/>
        </p:nvSpPr>
        <p:spPr>
          <a:xfrm>
            <a:off x="4038600" y="5562600"/>
            <a:ext cx="973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Ack</a:t>
            </a:r>
            <a:r>
              <a:rPr lang="en-US" dirty="0"/>
              <a:t>/</a:t>
            </a:r>
            <a:r>
              <a:rPr lang="en-US" dirty="0" err="1"/>
              <a:t>Nak</a:t>
            </a:r>
            <a:endParaRPr lang="en-US" dirty="0"/>
          </a:p>
        </p:txBody>
      </p:sp>
      <p:sp>
        <p:nvSpPr>
          <p:cNvPr id="3" name="Left Brace 2">
            <a:extLst>
              <a:ext uri="{FF2B5EF4-FFF2-40B4-BE49-F238E27FC236}">
                <a16:creationId xmlns:a16="http://schemas.microsoft.com/office/drawing/2014/main" id="{11CBEDAD-084B-E341-B9F4-CBCF4B1E8F18}"/>
              </a:ext>
            </a:extLst>
          </p:cNvPr>
          <p:cNvSpPr/>
          <p:nvPr/>
        </p:nvSpPr>
        <p:spPr>
          <a:xfrm>
            <a:off x="2438400" y="4191000"/>
            <a:ext cx="304800" cy="1219200"/>
          </a:xfrm>
          <a:prstGeom prst="leftBrace">
            <a:avLst>
              <a:gd name="adj1" fmla="val 8333"/>
              <a:gd name="adj2" fmla="val 50974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15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40452-8CD7-AF44-9673-36707B9472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small" dirty="0"/>
              <a:t>Simple Stop and Wait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1431D03-7220-934F-B939-F765D51D7B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19400" y="2209800"/>
            <a:ext cx="3380374" cy="24384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4086E7-2048-1040-9B0F-78BCC7E38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</a:t>
            </a:fld>
            <a:r>
              <a:rPr lang="en-US" dirty="0"/>
              <a:t> </a:t>
            </a:r>
            <a:r>
              <a:rPr lang="en-US" dirty="0" smtClean="0"/>
              <a:t>of 32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7458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40452-8CD7-AF44-9673-36707B9472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small" dirty="0"/>
              <a:t>Simple Stop and Wait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4086E7-2048-1040-9B0F-78BCC7E38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</a:t>
            </a:fld>
            <a:r>
              <a:rPr lang="en-US" dirty="0"/>
              <a:t> </a:t>
            </a:r>
            <a:r>
              <a:rPr lang="en-US" dirty="0" smtClean="0"/>
              <a:t>of 32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5A4CF91-68ED-B94A-940F-37F6D1ED9E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400" y="1818196"/>
            <a:ext cx="3384567" cy="298026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4B93D82-CDF1-4042-BAF8-188C5D7D788E}"/>
              </a:ext>
            </a:extLst>
          </p:cNvPr>
          <p:cNvSpPr/>
          <p:nvPr/>
        </p:nvSpPr>
        <p:spPr>
          <a:xfrm>
            <a:off x="1066800" y="5167489"/>
            <a:ext cx="73152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1" cap="small" dirty="0">
                <a:solidFill>
                  <a:srgbClr val="000000"/>
                </a:solidFill>
                <a:latin typeface="Open Sans"/>
              </a:rPr>
              <a:t>Delayed Acknowledgement/Data</a:t>
            </a:r>
            <a:r>
              <a:rPr lang="en-US" b="1" dirty="0">
                <a:solidFill>
                  <a:srgbClr val="000000"/>
                </a:solidFill>
                <a:latin typeface="Open Sans"/>
              </a:rPr>
              <a:t>:</a:t>
            </a:r>
            <a:r>
              <a:rPr lang="en-US" dirty="0">
                <a:solidFill>
                  <a:srgbClr val="000000"/>
                </a:solidFill>
                <a:latin typeface="Open Sans"/>
              </a:rPr>
              <a:t> After timeout on sender side, a long delayed acknowledgement might be wrongly considered as acknowledgement of some other recent packet.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2660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EABA7-88F9-4D4D-96C9-BD6916503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small" dirty="0"/>
              <a:t>Stop and Wait ARQ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4C7F51-FC37-D940-9065-EEA0574B22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base"/>
            <a:r>
              <a:rPr lang="en-US" sz="2400" dirty="0"/>
              <a:t>…  3 problems are resolved by </a:t>
            </a:r>
            <a:r>
              <a:rPr lang="en-US" sz="2400" b="1" dirty="0"/>
              <a:t>Stop and Wait ARQ (Automatic Repeat Request)</a:t>
            </a:r>
            <a:r>
              <a:rPr lang="en-US" sz="2400" dirty="0"/>
              <a:t> that does both error control and flow control.</a:t>
            </a:r>
          </a:p>
          <a:p>
            <a:pPr fontAlgn="base"/>
            <a:r>
              <a:rPr lang="en-US" sz="2400" b="1" dirty="0"/>
              <a:t>ARQ : </a:t>
            </a:r>
            <a:r>
              <a:rPr lang="en-US" sz="2400" b="1" cap="small" dirty="0"/>
              <a:t>Automatic Repeat Request</a:t>
            </a:r>
            <a:r>
              <a:rPr lang="en-US" sz="2400" b="1" dirty="0">
                <a:hlinkClick r:id="rId2"/>
              </a:rPr>
              <a:t/>
            </a:r>
            <a:br>
              <a:rPr lang="en-US" sz="2400" b="1" dirty="0">
                <a:hlinkClick r:id="rId2"/>
              </a:rPr>
            </a:br>
            <a:endParaRPr lang="en-US" sz="2400" b="1" dirty="0"/>
          </a:p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410F50-09CC-C24C-B3D3-96AE2313DE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</a:t>
            </a:fld>
            <a:r>
              <a:rPr lang="en-US" dirty="0"/>
              <a:t> </a:t>
            </a:r>
            <a:r>
              <a:rPr lang="en-US" dirty="0" smtClean="0"/>
              <a:t>of 32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DE5A91-7771-FF46-AA51-76EE66E781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07982" y="4038600"/>
            <a:ext cx="7528035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711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C9A2F2-94BA-724D-839E-78BF131184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small" dirty="0"/>
              <a:t>Stop and Wait ARQ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524992E-63F0-B645-929A-A0416F4B5A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85435" y="1600200"/>
            <a:ext cx="3773129" cy="452596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72236D-2613-9540-A4D7-4E127D62B4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15</a:t>
            </a:fld>
            <a:r>
              <a:rPr lang="en-US" dirty="0"/>
              <a:t> </a:t>
            </a:r>
            <a:r>
              <a:rPr lang="en-US" dirty="0" smtClean="0"/>
              <a:t>of 32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8498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2B863C-95B6-3440-8B46-33E0C8F57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small" dirty="0"/>
              <a:t>Stop and Wait ARQ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9019A5C-1F49-074F-892B-A76F5C31F3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89050" y="1767681"/>
            <a:ext cx="6565900" cy="41910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7D3746-56BB-844F-BCEA-8BD7CA172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16</a:t>
            </a:fld>
            <a:r>
              <a:rPr lang="en-US" dirty="0"/>
              <a:t> </a:t>
            </a:r>
            <a:r>
              <a:rPr lang="en-US" dirty="0" smtClean="0"/>
              <a:t>of 32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6291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AB609-9B82-3B4E-A338-2493532E0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small" dirty="0"/>
              <a:t>Stop and Wait ARQ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9ACBEA-B724-9747-A3B4-B20B884F93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4343400" cy="4525963"/>
          </a:xfrm>
        </p:spPr>
        <p:txBody>
          <a:bodyPr>
            <a:normAutofit/>
          </a:bodyPr>
          <a:lstStyle/>
          <a:p>
            <a:pPr marL="457200" indent="-457200" fontAlgn="base">
              <a:buFont typeface="+mj-lt"/>
              <a:buAutoNum type="arabicPeriod"/>
            </a:pPr>
            <a:r>
              <a:rPr lang="en-US" sz="2400" dirty="0"/>
              <a:t>Sender A sends a data frame or packet with sequence number 0.</a:t>
            </a:r>
          </a:p>
          <a:p>
            <a:pPr marL="457200" indent="-457200" fontAlgn="base">
              <a:buFont typeface="+mj-lt"/>
              <a:buAutoNum type="arabicPeriod"/>
            </a:pPr>
            <a:r>
              <a:rPr lang="en-US" sz="2400" dirty="0"/>
              <a:t>Receiver B, after receiving data frame, sends and acknowledgement with sequence number 1 (sequence number of next expected data frame or packet)</a:t>
            </a:r>
          </a:p>
          <a:p>
            <a:pPr marL="0" indent="0" fontAlgn="base">
              <a:buNone/>
            </a:pPr>
            <a:endParaRPr lang="en-US" sz="2400" dirty="0"/>
          </a:p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A22447-5DBF-414C-9DA0-974A9BAC74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17</a:t>
            </a:fld>
            <a:r>
              <a:rPr lang="en-US" dirty="0"/>
              <a:t> </a:t>
            </a:r>
            <a:r>
              <a:rPr lang="en-US" dirty="0" smtClean="0"/>
              <a:t>of 32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5F64DC-5AE3-D249-B8DB-A1B31AFBF5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1282" y="1428927"/>
            <a:ext cx="4232718" cy="445135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A628F23-E97E-174C-84EB-C63978AE9FA3}"/>
              </a:ext>
            </a:extLst>
          </p:cNvPr>
          <p:cNvCxnSpPr>
            <a:cxnSpLocks/>
          </p:cNvCxnSpPr>
          <p:nvPr/>
        </p:nvCxnSpPr>
        <p:spPr>
          <a:xfrm>
            <a:off x="6324600" y="2057400"/>
            <a:ext cx="1034829" cy="11690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254140C-0A9C-2E4C-A0BA-36EBE78754B5}"/>
              </a:ext>
            </a:extLst>
          </p:cNvPr>
          <p:cNvCxnSpPr>
            <a:cxnSpLocks/>
          </p:cNvCxnSpPr>
          <p:nvPr/>
        </p:nvCxnSpPr>
        <p:spPr>
          <a:xfrm flipH="1">
            <a:off x="6934200" y="2256312"/>
            <a:ext cx="1069770" cy="82800"/>
          </a:xfrm>
          <a:prstGeom prst="straightConnector1">
            <a:avLst/>
          </a:prstGeom>
          <a:ln w="28575">
            <a:solidFill>
              <a:srgbClr val="7030A0"/>
            </a:solidFill>
            <a:prstDash val="solid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DDA6B5D-0268-384C-8411-B4553E295744}"/>
              </a:ext>
            </a:extLst>
          </p:cNvPr>
          <p:cNvCxnSpPr>
            <a:cxnSpLocks/>
          </p:cNvCxnSpPr>
          <p:nvPr/>
        </p:nvCxnSpPr>
        <p:spPr>
          <a:xfrm flipH="1">
            <a:off x="6858000" y="2764715"/>
            <a:ext cx="1131346" cy="130885"/>
          </a:xfrm>
          <a:prstGeom prst="straightConnector1">
            <a:avLst/>
          </a:prstGeom>
          <a:ln w="28575">
            <a:solidFill>
              <a:srgbClr val="7030A0"/>
            </a:solidFill>
            <a:prstDash val="solid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D8E3CFC-86EE-FE41-8670-9C20A55D968F}"/>
              </a:ext>
            </a:extLst>
          </p:cNvPr>
          <p:cNvCxnSpPr>
            <a:cxnSpLocks/>
          </p:cNvCxnSpPr>
          <p:nvPr/>
        </p:nvCxnSpPr>
        <p:spPr>
          <a:xfrm>
            <a:off x="6386456" y="2409713"/>
            <a:ext cx="1233544" cy="26140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DC2A5E5-2D69-FF4E-9C51-F3DBDD1B2B00}"/>
              </a:ext>
            </a:extLst>
          </p:cNvPr>
          <p:cNvCxnSpPr>
            <a:cxnSpLocks/>
          </p:cNvCxnSpPr>
          <p:nvPr/>
        </p:nvCxnSpPr>
        <p:spPr>
          <a:xfrm flipV="1">
            <a:off x="5840489" y="3027685"/>
            <a:ext cx="1" cy="626917"/>
          </a:xfrm>
          <a:prstGeom prst="straightConnector1">
            <a:avLst/>
          </a:prstGeom>
          <a:ln w="28575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EFBC21C-0A24-E34B-9577-8432EA13E0F0}"/>
              </a:ext>
            </a:extLst>
          </p:cNvPr>
          <p:cNvCxnSpPr>
            <a:cxnSpLocks/>
          </p:cNvCxnSpPr>
          <p:nvPr/>
        </p:nvCxnSpPr>
        <p:spPr>
          <a:xfrm>
            <a:off x="6317428" y="3732477"/>
            <a:ext cx="1302572" cy="16411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2BF72AD-5CC7-894E-9C6A-306ACD604420}"/>
              </a:ext>
            </a:extLst>
          </p:cNvPr>
          <p:cNvCxnSpPr>
            <a:cxnSpLocks/>
          </p:cNvCxnSpPr>
          <p:nvPr/>
        </p:nvCxnSpPr>
        <p:spPr>
          <a:xfrm flipH="1">
            <a:off x="6770816" y="3938296"/>
            <a:ext cx="1131346" cy="130885"/>
          </a:xfrm>
          <a:prstGeom prst="straightConnector1">
            <a:avLst/>
          </a:prstGeom>
          <a:ln w="28575">
            <a:solidFill>
              <a:srgbClr val="7030A0"/>
            </a:solidFill>
            <a:prstDash val="solid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53D9DBF-09AA-7C44-AC8D-8A952E239637}"/>
              </a:ext>
            </a:extLst>
          </p:cNvPr>
          <p:cNvCxnSpPr>
            <a:cxnSpLocks/>
          </p:cNvCxnSpPr>
          <p:nvPr/>
        </p:nvCxnSpPr>
        <p:spPr>
          <a:xfrm>
            <a:off x="6386456" y="4110890"/>
            <a:ext cx="1385944" cy="26177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5F67325-E13D-424C-8582-A66AE9BD1C38}"/>
              </a:ext>
            </a:extLst>
          </p:cNvPr>
          <p:cNvCxnSpPr>
            <a:cxnSpLocks/>
          </p:cNvCxnSpPr>
          <p:nvPr/>
        </p:nvCxnSpPr>
        <p:spPr>
          <a:xfrm flipH="1">
            <a:off x="6805452" y="4412413"/>
            <a:ext cx="1131346" cy="130885"/>
          </a:xfrm>
          <a:prstGeom prst="straightConnector1">
            <a:avLst/>
          </a:prstGeom>
          <a:ln w="28575">
            <a:solidFill>
              <a:srgbClr val="7030A0"/>
            </a:solidFill>
            <a:prstDash val="solid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306F41A-BEA7-C04B-951B-ADB3870D76EB}"/>
              </a:ext>
            </a:extLst>
          </p:cNvPr>
          <p:cNvCxnSpPr>
            <a:cxnSpLocks/>
          </p:cNvCxnSpPr>
          <p:nvPr/>
        </p:nvCxnSpPr>
        <p:spPr>
          <a:xfrm flipV="1">
            <a:off x="5943600" y="4164396"/>
            <a:ext cx="1" cy="626917"/>
          </a:xfrm>
          <a:prstGeom prst="straightConnector1">
            <a:avLst/>
          </a:prstGeom>
          <a:ln w="28575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15A68587-92F6-EA4E-BF9A-2756B12236E2}"/>
              </a:ext>
            </a:extLst>
          </p:cNvPr>
          <p:cNvCxnSpPr>
            <a:cxnSpLocks/>
          </p:cNvCxnSpPr>
          <p:nvPr/>
        </p:nvCxnSpPr>
        <p:spPr>
          <a:xfrm>
            <a:off x="6334669" y="4864698"/>
            <a:ext cx="1437731" cy="33445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B33D1E6-6CF7-2143-8DEC-18FCA8102CA1}"/>
              </a:ext>
            </a:extLst>
          </p:cNvPr>
          <p:cNvCxnSpPr>
            <a:cxnSpLocks/>
          </p:cNvCxnSpPr>
          <p:nvPr/>
        </p:nvCxnSpPr>
        <p:spPr>
          <a:xfrm flipH="1">
            <a:off x="6756961" y="5275328"/>
            <a:ext cx="1131346" cy="130885"/>
          </a:xfrm>
          <a:prstGeom prst="straightConnector1">
            <a:avLst/>
          </a:prstGeom>
          <a:ln w="28575">
            <a:solidFill>
              <a:srgbClr val="7030A0"/>
            </a:solidFill>
            <a:prstDash val="solid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9979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93065-0BBC-FD43-B8C9-3835B5770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small" dirty="0"/>
              <a:t>Sliding Window  ARQ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71ECE5-173F-B446-8488-AD68BE1F9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18</a:t>
            </a:fld>
            <a:r>
              <a:rPr lang="en-US" dirty="0"/>
              <a:t> </a:t>
            </a:r>
            <a:r>
              <a:rPr lang="en-US" dirty="0" smtClean="0"/>
              <a:t>of 32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E53B1F6-54AF-EE40-B3C9-33BC2ED109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3441" t="1" r="9277" b="64643"/>
          <a:stretch/>
        </p:blipFill>
        <p:spPr>
          <a:xfrm>
            <a:off x="609600" y="1828800"/>
            <a:ext cx="2895601" cy="16002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3FEE2CA-EAE0-6E41-8408-06C929DF4B2C}"/>
              </a:ext>
            </a:extLst>
          </p:cNvPr>
          <p:cNvCxnSpPr>
            <a:cxnSpLocks/>
          </p:cNvCxnSpPr>
          <p:nvPr/>
        </p:nvCxnSpPr>
        <p:spPr>
          <a:xfrm>
            <a:off x="1066801" y="2400300"/>
            <a:ext cx="1828799" cy="2286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9D5FD18-17D8-334A-8BF4-8DCFCE4533F5}"/>
              </a:ext>
            </a:extLst>
          </p:cNvPr>
          <p:cNvCxnSpPr>
            <a:cxnSpLocks/>
          </p:cNvCxnSpPr>
          <p:nvPr/>
        </p:nvCxnSpPr>
        <p:spPr>
          <a:xfrm flipH="1">
            <a:off x="1030185" y="2585852"/>
            <a:ext cx="1828799" cy="2286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319C670B-05AE-8643-A57B-7E739EBE9611}"/>
              </a:ext>
            </a:extLst>
          </p:cNvPr>
          <p:cNvSpPr/>
          <p:nvPr/>
        </p:nvSpPr>
        <p:spPr>
          <a:xfrm>
            <a:off x="3505201" y="1393887"/>
            <a:ext cx="5486399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Helvetica" pitchFamily="2" charset="0"/>
              </a:rPr>
              <a:t>Frames and acknowledgements are numbered using </a:t>
            </a:r>
            <a:r>
              <a:rPr lang="en-US" cap="small" dirty="0">
                <a:solidFill>
                  <a:srgbClr val="FF2600"/>
                </a:solidFill>
                <a:latin typeface="Helvetica" pitchFamily="2" charset="0"/>
              </a:rPr>
              <a:t>Sequence Numbers</a:t>
            </a:r>
            <a:endParaRPr lang="en-US" cap="small" dirty="0">
              <a:latin typeface="Helvetica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Helvetica" pitchFamily="2" charset="0"/>
              </a:rPr>
              <a:t>Sender maintains a list of sequence numbers (frames) it is allowed to transmit, called </a:t>
            </a:r>
            <a:r>
              <a:rPr lang="en-US" cap="small" dirty="0">
                <a:solidFill>
                  <a:srgbClr val="008F00"/>
                </a:solidFill>
                <a:latin typeface="Helvetica" pitchFamily="2" charset="0"/>
              </a:rPr>
              <a:t>Sending</a:t>
            </a:r>
            <a:r>
              <a:rPr lang="en-US" cap="small" dirty="0">
                <a:latin typeface="Helvetica" pitchFamily="2" charset="0"/>
              </a:rPr>
              <a:t> </a:t>
            </a:r>
            <a:r>
              <a:rPr lang="en-US" cap="small" dirty="0">
                <a:solidFill>
                  <a:srgbClr val="008F00"/>
                </a:solidFill>
                <a:latin typeface="Helvetica" pitchFamily="2" charset="0"/>
              </a:rPr>
              <a:t>Window.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Helvetica" pitchFamily="2" charset="0"/>
              </a:rPr>
              <a:t>Receiver maintains a list of sequence numbers it is prepared to receive, called </a:t>
            </a:r>
            <a:r>
              <a:rPr lang="en-US" cap="small" dirty="0">
                <a:solidFill>
                  <a:srgbClr val="0433FF"/>
                </a:solidFill>
                <a:latin typeface="Helvetica" pitchFamily="2" charset="0"/>
              </a:rPr>
              <a:t>Receiving Window</a:t>
            </a:r>
            <a:r>
              <a:rPr lang="en-US" dirty="0">
                <a:solidFill>
                  <a:srgbClr val="0433FF"/>
                </a:solidFill>
                <a:latin typeface="Helvetica" pitchFamily="2" charset="0"/>
              </a:rPr>
              <a:t>.</a:t>
            </a:r>
            <a:endParaRPr lang="en-US" dirty="0">
              <a:latin typeface="Helvetica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Helvetica" pitchFamily="2" charset="0"/>
              </a:rPr>
              <a:t>A sending window of size </a:t>
            </a:r>
            <a:r>
              <a:rPr lang="en-US" b="1" dirty="0">
                <a:latin typeface="Helvetica" pitchFamily="2" charset="0"/>
              </a:rPr>
              <a:t>N</a:t>
            </a:r>
            <a:r>
              <a:rPr lang="en-US" dirty="0">
                <a:latin typeface="Helvetica" pitchFamily="2" charset="0"/>
              </a:rPr>
              <a:t> means that sender can send up to </a:t>
            </a:r>
            <a:r>
              <a:rPr lang="en-US" b="1" dirty="0">
                <a:latin typeface="Helvetica" pitchFamily="2" charset="0"/>
              </a:rPr>
              <a:t>N</a:t>
            </a:r>
            <a:r>
              <a:rPr lang="en-US" dirty="0">
                <a:latin typeface="Helvetica" pitchFamily="2" charset="0"/>
              </a:rPr>
              <a:t> frames without the need for an </a:t>
            </a:r>
            <a:r>
              <a:rPr lang="en-US" b="1" dirty="0">
                <a:latin typeface="Helvetica" pitchFamily="2" charset="0"/>
              </a:rPr>
              <a:t>ACK</a:t>
            </a:r>
            <a:r>
              <a:rPr lang="en-US" dirty="0">
                <a:latin typeface="Helvetica" pitchFamily="2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Helvetica" pitchFamily="2" charset="0"/>
              </a:rPr>
              <a:t>A window size of N implies buffer space for N frames.</a:t>
            </a:r>
          </a:p>
        </p:txBody>
      </p:sp>
      <p:pic>
        <p:nvPicPr>
          <p:cNvPr id="10" name="Content Placeholder 4">
            <a:extLst>
              <a:ext uri="{FF2B5EF4-FFF2-40B4-BE49-F238E27FC236}">
                <a16:creationId xmlns:a16="http://schemas.microsoft.com/office/drawing/2014/main" id="{5244AC35-0B63-3E46-90DE-F4C4BD69BC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5377"/>
          <a:stretch/>
        </p:blipFill>
        <p:spPr>
          <a:xfrm>
            <a:off x="152400" y="5186733"/>
            <a:ext cx="8686800" cy="1089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379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0168A3-07AF-F943-8982-7D3FA92F09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small" dirty="0"/>
              <a:t>Sliding Window  ARQ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34384F-FF4A-4245-9B29-1AD0DC362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19</a:t>
            </a:fld>
            <a:r>
              <a:rPr lang="en-US" dirty="0"/>
              <a:t> </a:t>
            </a:r>
            <a:r>
              <a:rPr lang="en-US" dirty="0" smtClean="0"/>
              <a:t>of 32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1B19A71-5B7D-6D40-963F-637B771E83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2133600"/>
            <a:ext cx="3672000" cy="864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96C0F85-D8AA-6E40-9A4F-7807FC0D71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192968"/>
            <a:ext cx="2705100" cy="7041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B81C4E8-E881-D64E-AAFB-24B0344B68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5437" y="2115600"/>
            <a:ext cx="3511363" cy="900000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0D2458F-BCBA-D74D-935C-12397E691ED1}"/>
              </a:ext>
            </a:extLst>
          </p:cNvPr>
          <p:cNvCxnSpPr>
            <a:cxnSpLocks/>
          </p:cNvCxnSpPr>
          <p:nvPr/>
        </p:nvCxnSpPr>
        <p:spPr>
          <a:xfrm>
            <a:off x="2743200" y="3276600"/>
            <a:ext cx="1828799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102CA4C-29FD-B349-91E3-A328E1321A2B}"/>
              </a:ext>
            </a:extLst>
          </p:cNvPr>
          <p:cNvCxnSpPr>
            <a:cxnSpLocks/>
          </p:cNvCxnSpPr>
          <p:nvPr/>
        </p:nvCxnSpPr>
        <p:spPr>
          <a:xfrm>
            <a:off x="2743200" y="3505200"/>
            <a:ext cx="1828799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B9F8E7E-D5E5-5145-8636-23DB29784AF8}"/>
              </a:ext>
            </a:extLst>
          </p:cNvPr>
          <p:cNvCxnSpPr>
            <a:cxnSpLocks/>
          </p:cNvCxnSpPr>
          <p:nvPr/>
        </p:nvCxnSpPr>
        <p:spPr>
          <a:xfrm>
            <a:off x="2743200" y="3733800"/>
            <a:ext cx="1828799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B6CDA13-D490-174F-91D4-185646FCD34F}"/>
              </a:ext>
            </a:extLst>
          </p:cNvPr>
          <p:cNvCxnSpPr>
            <a:cxnSpLocks/>
          </p:cNvCxnSpPr>
          <p:nvPr/>
        </p:nvCxnSpPr>
        <p:spPr>
          <a:xfrm>
            <a:off x="2743200" y="3962400"/>
            <a:ext cx="1044000" cy="0"/>
          </a:xfrm>
          <a:prstGeom prst="straightConnector1">
            <a:avLst/>
          </a:prstGeom>
          <a:ln w="5715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356113B-EA81-B34E-9B67-9F95A09AB404}"/>
              </a:ext>
            </a:extLst>
          </p:cNvPr>
          <p:cNvCxnSpPr>
            <a:cxnSpLocks/>
          </p:cNvCxnSpPr>
          <p:nvPr/>
        </p:nvCxnSpPr>
        <p:spPr>
          <a:xfrm>
            <a:off x="2743200" y="4191000"/>
            <a:ext cx="1044000" cy="0"/>
          </a:xfrm>
          <a:prstGeom prst="straightConnector1">
            <a:avLst/>
          </a:prstGeom>
          <a:ln w="5715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A475EB3-991F-5F47-BCBC-DE752CAFCFC1}"/>
              </a:ext>
            </a:extLst>
          </p:cNvPr>
          <p:cNvCxnSpPr>
            <a:cxnSpLocks/>
          </p:cNvCxnSpPr>
          <p:nvPr/>
        </p:nvCxnSpPr>
        <p:spPr>
          <a:xfrm>
            <a:off x="2743200" y="4419600"/>
            <a:ext cx="1044000" cy="0"/>
          </a:xfrm>
          <a:prstGeom prst="straightConnector1">
            <a:avLst/>
          </a:prstGeom>
          <a:ln w="5715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DA56A38-B28A-5C4A-9315-7370B6508750}"/>
              </a:ext>
            </a:extLst>
          </p:cNvPr>
          <p:cNvGrpSpPr/>
          <p:nvPr/>
        </p:nvGrpSpPr>
        <p:grpSpPr>
          <a:xfrm>
            <a:off x="2743200" y="4689896"/>
            <a:ext cx="2496617" cy="369332"/>
            <a:chOff x="2743200" y="4689896"/>
            <a:chExt cx="2496617" cy="369332"/>
          </a:xfrm>
        </p:grpSpPr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20B82313-69AE-4744-9201-BC8A49F1249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43200" y="4876800"/>
              <a:ext cx="1828799" cy="0"/>
            </a:xfrm>
            <a:prstGeom prst="straightConnector1">
              <a:avLst/>
            </a:prstGeom>
            <a:ln w="571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D9481DA-732C-DA4A-8899-1C0060063A17}"/>
                </a:ext>
              </a:extLst>
            </p:cNvPr>
            <p:cNvSpPr txBox="1"/>
            <p:nvPr/>
          </p:nvSpPr>
          <p:spPr>
            <a:xfrm>
              <a:off x="4563093" y="4689896"/>
              <a:ext cx="676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B050"/>
                  </a:solidFill>
                </a:rPr>
                <a:t>ACK3</a:t>
              </a:r>
            </a:p>
          </p:txBody>
        </p:sp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979E342D-1EF6-D446-A5B0-6227413149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4" y="5102646"/>
            <a:ext cx="3749468" cy="612000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4B63696A-14F6-F54F-A858-93E57A8368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71200" y="5245100"/>
            <a:ext cx="2032000" cy="1536700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DB8808FE-E139-EA40-B511-AD2361E733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34000" y="5059228"/>
            <a:ext cx="3659382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299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DA4124-9C93-2F42-BA1D-E19CE2CEFD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56165"/>
            <a:ext cx="8229600" cy="1143000"/>
          </a:xfrm>
        </p:spPr>
        <p:txBody>
          <a:bodyPr/>
          <a:lstStyle/>
          <a:p>
            <a:r>
              <a:rPr lang="en-US" cap="small" dirty="0"/>
              <a:t>Data Link Layer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6E6A18-B35F-BC47-86C6-216150DBB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r>
              <a:rPr lang="en-US" dirty="0"/>
              <a:t> </a:t>
            </a:r>
            <a:r>
              <a:rPr lang="en-US" dirty="0" smtClean="0"/>
              <a:t>of 32</a:t>
            </a:r>
            <a:endParaRPr lang="en-US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573DDEC0-7F60-E24E-ACA5-112464FA50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58857" y="1951037"/>
            <a:ext cx="5584943" cy="4525963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1855729" y="1750002"/>
            <a:ext cx="5688071" cy="886835"/>
          </a:xfrm>
          <a:prstGeom prst="roundRect">
            <a:avLst/>
          </a:prstGeom>
          <a:solidFill>
            <a:srgbClr val="FFFF00">
              <a:alpha val="8000"/>
            </a:srgbClr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713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E36B0C-E970-8F4E-96F7-438C268BD5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small" dirty="0"/>
              <a:t>Sliding Window  ARQ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B6DA92-4062-9E4E-B125-A8403E4EF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20</a:t>
            </a:fld>
            <a:r>
              <a:rPr lang="en-US" dirty="0"/>
              <a:t> </a:t>
            </a:r>
            <a:r>
              <a:rPr lang="en-US" dirty="0" smtClean="0"/>
              <a:t>of 32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C6E5117-AA1A-B047-A94C-6C7E83E8C2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cap="small" dirty="0"/>
              <a:t>Sliding Window  ARQ</a:t>
            </a:r>
          </a:p>
          <a:p>
            <a:pPr lvl="1"/>
            <a:r>
              <a:rPr lang="en-US" cap="small" dirty="0"/>
              <a:t>Go back N </a:t>
            </a:r>
            <a:r>
              <a:rPr lang="en-US" cap="small" dirty="0" err="1"/>
              <a:t>arq</a:t>
            </a:r>
            <a:endParaRPr lang="en-US" cap="small" dirty="0"/>
          </a:p>
          <a:p>
            <a:pPr lvl="1"/>
            <a:r>
              <a:rPr lang="en-US" cap="small" dirty="0"/>
              <a:t>Selective Reject </a:t>
            </a:r>
            <a:r>
              <a:rPr lang="en-US" cap="small" dirty="0" err="1"/>
              <a:t>arq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9179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9A72F1-05D8-4647-87F1-361C759D0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small" dirty="0"/>
              <a:t>Sliding Window  ARQ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505B9E-2EDD-764F-9B83-8EF7E5B392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21</a:t>
            </a:fld>
            <a:r>
              <a:rPr lang="en-US" dirty="0"/>
              <a:t> </a:t>
            </a:r>
            <a:r>
              <a:rPr lang="en-US" dirty="0" smtClean="0"/>
              <a:t>of 32</a:t>
            </a:r>
            <a:endParaRPr lang="en-US" dirty="0"/>
          </a:p>
        </p:txBody>
      </p:sp>
      <p:pic>
        <p:nvPicPr>
          <p:cNvPr id="64" name="Picture 63">
            <a:extLst>
              <a:ext uri="{FF2B5EF4-FFF2-40B4-BE49-F238E27FC236}">
                <a16:creationId xmlns:a16="http://schemas.microsoft.com/office/drawing/2014/main" id="{2FED8085-3FA3-5140-B7AC-551F4502CF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7364" y="1378663"/>
            <a:ext cx="4699000" cy="4445000"/>
          </a:xfrm>
          <a:prstGeom prst="rect">
            <a:avLst/>
          </a:prstGeom>
        </p:spPr>
      </p:pic>
      <p:sp>
        <p:nvSpPr>
          <p:cNvPr id="65" name="Rectangle 64">
            <a:extLst>
              <a:ext uri="{FF2B5EF4-FFF2-40B4-BE49-F238E27FC236}">
                <a16:creationId xmlns:a16="http://schemas.microsoft.com/office/drawing/2014/main" id="{2DA0E599-CA09-2545-8A24-578F9805A8CC}"/>
              </a:ext>
            </a:extLst>
          </p:cNvPr>
          <p:cNvSpPr/>
          <p:nvPr/>
        </p:nvSpPr>
        <p:spPr>
          <a:xfrm>
            <a:off x="1065189" y="6069879"/>
            <a:ext cx="14909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cap="small" dirty="0"/>
              <a:t>Go back N </a:t>
            </a:r>
            <a:r>
              <a:rPr lang="en-US" cap="small" dirty="0" err="1"/>
              <a:t>arq</a:t>
            </a:r>
            <a:endParaRPr lang="en-US" cap="small" dirty="0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0FFC5F1D-E8BD-2B44-BB28-9663292A8F7B}"/>
              </a:ext>
            </a:extLst>
          </p:cNvPr>
          <p:cNvSpPr/>
          <p:nvPr/>
        </p:nvSpPr>
        <p:spPr>
          <a:xfrm>
            <a:off x="5688445" y="6035841"/>
            <a:ext cx="19612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cap="small" dirty="0"/>
              <a:t>Selective Reject </a:t>
            </a:r>
            <a:r>
              <a:rPr lang="en-US" cap="small" dirty="0" err="1"/>
              <a:t>arq</a:t>
            </a:r>
            <a:endParaRPr lang="en-US" dirty="0"/>
          </a:p>
        </p:txBody>
      </p:sp>
      <p:pic>
        <p:nvPicPr>
          <p:cNvPr id="99" name="Picture 98">
            <a:extLst>
              <a:ext uri="{FF2B5EF4-FFF2-40B4-BE49-F238E27FC236}">
                <a16:creationId xmlns:a16="http://schemas.microsoft.com/office/drawing/2014/main" id="{CD9C00BA-3C89-1C40-A73E-58EC21A2AA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88414"/>
            <a:ext cx="46863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146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E974C1-0ACA-FD42-A62E-E32B0F8B8E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HDLC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0E6C13-5A6B-E247-9610-1B2A4F18E0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b="1" dirty="0"/>
              <a:t>HDLC: High-level Data Link Control (HDLC)</a:t>
            </a:r>
          </a:p>
          <a:p>
            <a:pPr algn="just"/>
            <a:r>
              <a:rPr lang="en-US" sz="2400" dirty="0"/>
              <a:t>High-level Data Link Control (HDLC) is a group of communication protocols of the data link layer for transmitting data between network points or nodes.</a:t>
            </a:r>
          </a:p>
          <a:p>
            <a:pPr algn="just"/>
            <a:endParaRPr lang="en-US" sz="2400" dirty="0"/>
          </a:p>
          <a:p>
            <a:r>
              <a:rPr lang="en-US" sz="2400" dirty="0"/>
              <a:t>Since it is a data link protocol, </a:t>
            </a:r>
          </a:p>
          <a:p>
            <a:pPr lvl="1"/>
            <a:r>
              <a:rPr lang="en-US" sz="2400" dirty="0"/>
              <a:t>data is organized into frames.</a:t>
            </a:r>
          </a:p>
          <a:p>
            <a:pPr lvl="1"/>
            <a:r>
              <a:rPr lang="en-US" sz="2400" dirty="0"/>
              <a:t> A frame is transmitted via the network to the destination that verifies its successful arrival.</a:t>
            </a:r>
          </a:p>
          <a:p>
            <a:pPr lvl="1"/>
            <a:r>
              <a:rPr lang="en-US" sz="2400" dirty="0"/>
              <a:t>It is a bit - oriented protocol that is applicable for both point - to - point and multipoint communications.</a:t>
            </a:r>
            <a:br>
              <a:rPr lang="en-US" sz="2400" dirty="0"/>
            </a:b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030584-3700-1C4F-B6F1-BB604228A2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22</a:t>
            </a:fld>
            <a:r>
              <a:rPr lang="en-US" dirty="0"/>
              <a:t> </a:t>
            </a:r>
            <a:r>
              <a:rPr lang="en-US" dirty="0" smtClean="0"/>
              <a:t>of 32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9144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E770C6-CEAB-2144-AA34-4A828EE8B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HDLC-</a:t>
            </a:r>
            <a:r>
              <a:rPr lang="en-US" b="1" dirty="0"/>
              <a:t>Transfer Modes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F32A08-17C2-3F41-9FAE-50FC2C91A5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Normal Response Mode (NRM)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Asynchronous Balanced Mode (ABM) 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r>
              <a:rPr lang="en-US" sz="2400" b="1" dirty="0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Normal Response Mode (NRM)</a:t>
            </a:r>
            <a:r>
              <a:rPr lang="en-US" sz="2400" b="1" dirty="0"/>
              <a:t> −</a:t>
            </a:r>
            <a:r>
              <a:rPr lang="en-US" sz="2400" dirty="0"/>
              <a:t> two types of stations are there, </a:t>
            </a:r>
          </a:p>
          <a:p>
            <a:pPr lvl="1"/>
            <a:r>
              <a:rPr lang="en-US" sz="2400" dirty="0"/>
              <a:t>a </a:t>
            </a:r>
            <a:r>
              <a:rPr lang="en-US" sz="2400" b="1" dirty="0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primary station</a:t>
            </a:r>
            <a:r>
              <a:rPr lang="en-US" sz="2400" dirty="0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 </a:t>
            </a:r>
            <a:r>
              <a:rPr lang="en-US" sz="2400" dirty="0"/>
              <a:t>that send commands and </a:t>
            </a:r>
          </a:p>
          <a:p>
            <a:pPr lvl="1"/>
            <a:r>
              <a:rPr lang="en-US" sz="2400" b="1" dirty="0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secondary station</a:t>
            </a:r>
            <a:r>
              <a:rPr lang="en-US" sz="2400" dirty="0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 </a:t>
            </a:r>
            <a:r>
              <a:rPr lang="en-US" sz="2400" dirty="0"/>
              <a:t>that can respond to received commands. </a:t>
            </a:r>
          </a:p>
          <a:p>
            <a:pPr lvl="1"/>
            <a:r>
              <a:rPr lang="en-US" sz="2400" dirty="0"/>
              <a:t>It is used for both point - to - point and multipoint communications.</a:t>
            </a:r>
            <a:br>
              <a:rPr lang="en-US" sz="2400" dirty="0"/>
            </a:b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717ECD-FA26-D147-95B1-706A024D28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23</a:t>
            </a:fld>
            <a:r>
              <a:rPr lang="en-US" dirty="0"/>
              <a:t> </a:t>
            </a:r>
            <a:r>
              <a:rPr lang="en-US" dirty="0" smtClean="0"/>
              <a:t>of 32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9404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E7E88D-9D45-9445-A571-3E6A8D2D5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HDLC-</a:t>
            </a:r>
            <a:r>
              <a:rPr lang="en-US" b="1" dirty="0"/>
              <a:t>Transfer Modes-NRM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F3EC01C-66EF-C94D-B1F1-C9ED61B6CD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88644" y="1600200"/>
            <a:ext cx="6166711" cy="452596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F5275B-458E-A64B-9B35-978F4633B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24</a:t>
            </a:fld>
            <a:r>
              <a:rPr lang="en-US" dirty="0"/>
              <a:t> </a:t>
            </a:r>
            <a:r>
              <a:rPr lang="en-US" dirty="0" smtClean="0"/>
              <a:t>of 32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502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78966B-5718-F74F-AF1C-D9F9BCB32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HDLC-</a:t>
            </a:r>
            <a:r>
              <a:rPr lang="en-US" b="1" dirty="0"/>
              <a:t>Transfer Modes-ABM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255F3A-BF1D-F046-918F-F3DCD09B89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b="1" dirty="0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Asynchronous Balanced Mode (ABM)</a:t>
            </a:r>
            <a:r>
              <a:rPr lang="en-US" sz="2400" dirty="0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 </a:t>
            </a:r>
          </a:p>
          <a:p>
            <a:pPr lvl="1"/>
            <a:r>
              <a:rPr lang="en-US" sz="2400" dirty="0"/>
              <a:t>the configuration is balanced, i.e. each station can both send commands and respond to commands. It is used for only point - to - point communications.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B68B13-D184-3149-BC34-3EC4B3D7F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25</a:t>
            </a:fld>
            <a:r>
              <a:rPr lang="en-US" dirty="0"/>
              <a:t> </a:t>
            </a:r>
            <a:r>
              <a:rPr lang="en-US" dirty="0" smtClean="0"/>
              <a:t>of 32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3AFE74-D8DE-B345-AE51-18568AC929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796" y="3450130"/>
            <a:ext cx="7964004" cy="291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795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F7995-6502-9C4E-B355-EBEDEBAF7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HDLC Frame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5D6EF3-C603-054B-80F7-AFB18E203C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HDLC frame contains up to six fields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DCC564-C398-0844-8E4D-9C952475F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26</a:t>
            </a:fld>
            <a:r>
              <a:rPr lang="en-US" dirty="0"/>
              <a:t> </a:t>
            </a:r>
            <a:r>
              <a:rPr lang="en-US" dirty="0" smtClean="0"/>
              <a:t>of 32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815A10-67E2-1643-A1AF-AB537404A7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096482"/>
            <a:ext cx="7239000" cy="177983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D7F22AA-D95F-1847-A4B9-60DBF80966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72601"/>
            <a:ext cx="9144000" cy="7027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888207E-01D5-3940-80AD-65F974FF64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305579"/>
            <a:ext cx="9144000" cy="1044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067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F0F434-910B-0641-9FEF-CEE29F1B5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FA196F-7218-DE4B-8E11-61049550A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27</a:t>
            </a:fld>
            <a:r>
              <a:rPr lang="en-US" dirty="0"/>
              <a:t> </a:t>
            </a:r>
            <a:r>
              <a:rPr lang="en-US" dirty="0" smtClean="0"/>
              <a:t>of 32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97B6BBA-538B-1148-9819-9E28605FA1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2966" y="0"/>
            <a:ext cx="8229600" cy="202339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88EBE8-3BEF-F440-BCDF-AC01254AD1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66" y="2438400"/>
            <a:ext cx="9144000" cy="5347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695BE5A-67D9-2A49-B934-CA2B512A5C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255" y="3416496"/>
            <a:ext cx="9144000" cy="65481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6B571ED-4971-DA48-803A-3E6DA4D037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766" y="4308434"/>
            <a:ext cx="9144000" cy="680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06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0EE34-40AD-EE4C-B7ED-454DE041F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Types of HDLC Frames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6623E5-716D-9643-88A2-39969252AE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There are three types of HDLC frames.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400" dirty="0"/>
              <a:t>I- frame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400" dirty="0"/>
              <a:t>S- frame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400" dirty="0"/>
              <a:t>U- frame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7A6B04-076D-CF4F-9FF6-D5F62AE8F2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28</a:t>
            </a:fld>
            <a:r>
              <a:rPr lang="en-US" dirty="0"/>
              <a:t> </a:t>
            </a:r>
            <a:r>
              <a:rPr lang="en-US" dirty="0" smtClean="0"/>
              <a:t>of 32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8684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D1560F6-1981-8642-8BDB-1047F5564E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381000"/>
            <a:ext cx="8229600" cy="130750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CBF785-CDE0-3B41-9AD4-422C10039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29</a:t>
            </a:fld>
            <a:r>
              <a:rPr lang="en-US" dirty="0"/>
              <a:t> </a:t>
            </a:r>
            <a:r>
              <a:rPr lang="en-US" dirty="0" smtClean="0"/>
              <a:t>of 32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F3FF0A2-41A2-5F42-997B-09614CBB9C61}"/>
              </a:ext>
            </a:extLst>
          </p:cNvPr>
          <p:cNvSpPr/>
          <p:nvPr/>
        </p:nvSpPr>
        <p:spPr>
          <a:xfrm>
            <a:off x="304800" y="2133600"/>
            <a:ext cx="80010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I-frame</a:t>
            </a: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−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I-frames or Information frames carry user data from the network layer.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They also include flow and error control information that is piggybacked on user data.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The first bit of control field of I-frame is 0.</a:t>
            </a:r>
            <a:endParaRPr lang="en-US" sz="2400" b="1" dirty="0">
              <a:effectLst>
                <a:glow rad="228600">
                  <a:schemeClr val="accent6">
                    <a:satMod val="175000"/>
                    <a:alpha val="40000"/>
                  </a:schemeClr>
                </a:glo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9539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1E25CF-ED39-8342-9588-AD51674AC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small" dirty="0"/>
              <a:t>Error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D9C0D5-865B-0644-A201-B01C981132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cap="small" dirty="0"/>
              <a:t>Error Detection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BD8883-A81B-3B42-BEA2-787F5D611A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r>
              <a:rPr lang="en-US" dirty="0"/>
              <a:t> </a:t>
            </a:r>
            <a:r>
              <a:rPr lang="en-US" dirty="0" smtClean="0"/>
              <a:t>of 32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EC38744-1F55-AC4B-8928-0CD1DEA710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2" y="2133600"/>
            <a:ext cx="4934769" cy="1296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CC2B8CF-95E9-4140-B35D-F7186BBF7A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1389" y="4800600"/>
            <a:ext cx="4688793" cy="8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845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BEDACC-3873-F84A-84E1-0C7F66E29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867E9D-92B3-2A4E-A70A-2F2CB60B5F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590800"/>
            <a:ext cx="8229600" cy="3535363"/>
          </a:xfrm>
        </p:spPr>
        <p:txBody>
          <a:bodyPr>
            <a:normAutofit/>
          </a:bodyPr>
          <a:lstStyle/>
          <a:p>
            <a:r>
              <a:rPr lang="en-US" sz="2400" b="1" dirty="0"/>
              <a:t>S-frame</a:t>
            </a:r>
            <a:r>
              <a:rPr lang="en-US" sz="2400" dirty="0"/>
              <a:t> − </a:t>
            </a:r>
          </a:p>
          <a:p>
            <a:pPr lvl="1"/>
            <a:r>
              <a:rPr lang="en-US" sz="2000" dirty="0"/>
              <a:t>S-frames or Supervisory frames do not contain information field. </a:t>
            </a:r>
          </a:p>
          <a:p>
            <a:pPr lvl="1"/>
            <a:r>
              <a:rPr lang="en-US" sz="2000" dirty="0"/>
              <a:t>They are used for </a:t>
            </a:r>
            <a:r>
              <a:rPr lang="en-US" sz="2000" dirty="0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flow and error </a:t>
            </a:r>
            <a:r>
              <a:rPr lang="en-US" sz="2000" dirty="0"/>
              <a:t>control </a:t>
            </a:r>
            <a:r>
              <a:rPr lang="en-US" sz="2000" dirty="0" smtClean="0"/>
              <a:t>…. </a:t>
            </a:r>
            <a:endParaRPr lang="en-US" sz="2000" dirty="0"/>
          </a:p>
          <a:p>
            <a:pPr lvl="1"/>
            <a:r>
              <a:rPr lang="en-US" sz="2000" b="1" dirty="0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The first two bits of control field of S-frame is 10.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DD76E9-EA2E-1948-A5D8-A091BB0B8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30</a:t>
            </a:fld>
            <a:r>
              <a:rPr lang="en-US" dirty="0"/>
              <a:t> </a:t>
            </a:r>
            <a:r>
              <a:rPr lang="en-US" dirty="0" smtClean="0"/>
              <a:t>of 32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9D7EBA-7032-0742-9FFA-4B41F99EE9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24342"/>
            <a:ext cx="6076950" cy="1736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323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B29BCB-3ACE-CC47-9D40-5D5D2704E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16ABA3-79A1-A541-B018-BB557DFE9F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667000"/>
            <a:ext cx="8229600" cy="3459163"/>
          </a:xfrm>
        </p:spPr>
        <p:txBody>
          <a:bodyPr>
            <a:normAutofit/>
          </a:bodyPr>
          <a:lstStyle/>
          <a:p>
            <a:r>
              <a:rPr lang="en-US" sz="2400" b="1" dirty="0"/>
              <a:t>U-frame</a:t>
            </a:r>
            <a:r>
              <a:rPr lang="en-US" sz="2400" dirty="0"/>
              <a:t> − </a:t>
            </a:r>
          </a:p>
          <a:p>
            <a:pPr lvl="1"/>
            <a:r>
              <a:rPr lang="en-US" sz="2000" dirty="0"/>
              <a:t>U-frames or Un-numbered frames are used for myriad miscellaneous functions, like link </a:t>
            </a:r>
            <a:r>
              <a:rPr lang="en-US" sz="2000" dirty="0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management</a:t>
            </a:r>
            <a:r>
              <a:rPr lang="en-US" sz="2000" dirty="0"/>
              <a:t>. </a:t>
            </a:r>
          </a:p>
          <a:p>
            <a:pPr lvl="1"/>
            <a:r>
              <a:rPr lang="en-US" sz="2000" dirty="0"/>
              <a:t>It may contain an information field, if required. </a:t>
            </a:r>
          </a:p>
          <a:p>
            <a:pPr lvl="1"/>
            <a:r>
              <a:rPr lang="en-US" sz="2000" b="1" dirty="0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The first two bits of control field of U-frame is 11</a:t>
            </a:r>
            <a:r>
              <a:rPr lang="en-US" sz="2000" b="1" dirty="0"/>
              <a:t>.</a:t>
            </a:r>
            <a:r>
              <a:rPr lang="en-US" sz="2400" dirty="0"/>
              <a:t/>
            </a:r>
            <a:br>
              <a:rPr lang="en-US" sz="2400" dirty="0"/>
            </a:b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A1E7B9-0106-5740-85C4-27BD3CF24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31</a:t>
            </a:fld>
            <a:r>
              <a:rPr lang="en-US" dirty="0"/>
              <a:t> </a:t>
            </a:r>
            <a:r>
              <a:rPr lang="en-US" dirty="0" smtClean="0"/>
              <a:t>of 32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B1C72C9-33D2-4744-A76F-0F51B0380C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3400"/>
            <a:ext cx="9144000" cy="137396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3E84093-9B2B-0A4C-8E4D-430227CB4883}"/>
              </a:ext>
            </a:extLst>
          </p:cNvPr>
          <p:cNvSpPr txBox="1"/>
          <p:nvPr/>
        </p:nvSpPr>
        <p:spPr>
          <a:xfrm>
            <a:off x="1303283" y="6253655"/>
            <a:ext cx="62606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https://www.tutorialspoint.com/high-level-data-link-control-hdlc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4373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E38BEE-6C25-F842-9DA3-8B951B0CE7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6D34F3-B1A2-E24D-A0CD-087DD56BB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32</a:t>
            </a:fld>
            <a:r>
              <a:rPr lang="en-US" dirty="0"/>
              <a:t> </a:t>
            </a:r>
            <a:r>
              <a:rPr lang="en-US" dirty="0" smtClean="0"/>
              <a:t>of 32</a:t>
            </a:r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569FC5F-E277-3640-AA83-60C9190076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935913"/>
            <a:ext cx="8229600" cy="3854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488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369A2-3301-CF4A-99B6-2BE4D5A76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small" dirty="0"/>
              <a:t>Error Detection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3382879-A6FF-CE40-A02C-356D7202F0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5400" y="1981200"/>
            <a:ext cx="6781800" cy="321986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09AE7B-C2CC-E842-8790-0157F1FFFF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</a:t>
            </a:fld>
            <a:r>
              <a:rPr lang="en-US" dirty="0"/>
              <a:t> </a:t>
            </a:r>
            <a:r>
              <a:rPr lang="en-US" dirty="0" smtClean="0"/>
              <a:t>of 32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5F8CD3-AE92-964A-9210-A0A9C90C1DAD}"/>
              </a:ext>
            </a:extLst>
          </p:cNvPr>
          <p:cNvSpPr txBox="1"/>
          <p:nvPr/>
        </p:nvSpPr>
        <p:spPr>
          <a:xfrm>
            <a:off x="1219200" y="1417638"/>
            <a:ext cx="1919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cap="small" dirty="0"/>
              <a:t>Simple Parity Check</a:t>
            </a:r>
          </a:p>
        </p:txBody>
      </p:sp>
    </p:spTree>
    <p:extLst>
      <p:ext uri="{BB962C8B-B14F-4D97-AF65-F5344CB8AC3E}">
        <p14:creationId xmlns:p14="http://schemas.microsoft.com/office/powerpoint/2010/main" val="2911480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8D4845-4BCE-0F40-976B-E0A1043AA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small" dirty="0"/>
              <a:t>Error Detection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449F4EA-E6F6-A64D-A6B8-55549D2C8F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06025" y="2012949"/>
            <a:ext cx="6131949" cy="452596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6D91AF-CD20-AA4C-A7EE-50A2C0EC6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r>
              <a:rPr lang="en-US" dirty="0"/>
              <a:t> </a:t>
            </a:r>
            <a:r>
              <a:rPr lang="en-US" dirty="0" smtClean="0"/>
              <a:t>of 32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00E0E6-1457-9940-8DF6-AA36413ABEFF}"/>
              </a:ext>
            </a:extLst>
          </p:cNvPr>
          <p:cNvSpPr txBox="1"/>
          <p:nvPr/>
        </p:nvSpPr>
        <p:spPr>
          <a:xfrm>
            <a:off x="762000" y="1461054"/>
            <a:ext cx="29838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cap="small" dirty="0"/>
              <a:t>Two Dimensional Parity Check</a:t>
            </a:r>
          </a:p>
        </p:txBody>
      </p:sp>
    </p:spTree>
    <p:extLst>
      <p:ext uri="{BB962C8B-B14F-4D97-AF65-F5344CB8AC3E}">
        <p14:creationId xmlns:p14="http://schemas.microsoft.com/office/powerpoint/2010/main" val="3141268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F955FE-E63D-5F44-AF4E-8C84375EC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small" dirty="0"/>
              <a:t>Error Detection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F875B15-41E7-7C46-A11C-5764443E62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64955" y="1600200"/>
            <a:ext cx="4614090" cy="452596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B73A43-71CB-304F-9240-0496B753AE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r>
              <a:rPr lang="en-US" dirty="0"/>
              <a:t> </a:t>
            </a:r>
            <a:r>
              <a:rPr lang="en-US" dirty="0" smtClean="0"/>
              <a:t>of 32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A117D1C-981E-EA49-A390-F253C60A553F}"/>
              </a:ext>
            </a:extLst>
          </p:cNvPr>
          <p:cNvSpPr txBox="1"/>
          <p:nvPr/>
        </p:nvSpPr>
        <p:spPr>
          <a:xfrm>
            <a:off x="762000" y="1461054"/>
            <a:ext cx="1126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cap="small" dirty="0"/>
              <a:t>Checksum: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C7A0F2-EB26-0D48-AE5F-350D5CB5D04E}"/>
              </a:ext>
            </a:extLst>
          </p:cNvPr>
          <p:cNvSpPr txBox="1"/>
          <p:nvPr/>
        </p:nvSpPr>
        <p:spPr>
          <a:xfrm>
            <a:off x="960699" y="6389225"/>
            <a:ext cx="6921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https://www.geeksforgeeks.org/error-detection-in-computer-networks/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4758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026084-806E-AE48-BFAF-C56DEBA1A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small" dirty="0"/>
              <a:t>Error Detection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8885E0-A881-B843-9A1E-0FA1990378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r>
              <a:rPr lang="en-US" dirty="0"/>
              <a:t> </a:t>
            </a:r>
            <a:r>
              <a:rPr lang="en-US" dirty="0" smtClean="0"/>
              <a:t>of 32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27FDFE-400E-DA4C-BA5F-5EC657E3D2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1919288"/>
            <a:ext cx="6288298" cy="44053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61C5A2C-7350-C045-AF51-E00B7F969012}"/>
              </a:ext>
            </a:extLst>
          </p:cNvPr>
          <p:cNvSpPr txBox="1"/>
          <p:nvPr/>
        </p:nvSpPr>
        <p:spPr>
          <a:xfrm>
            <a:off x="34636" y="1529395"/>
            <a:ext cx="3962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cap="small" dirty="0" smtClean="0"/>
              <a:t>CRC (</a:t>
            </a:r>
            <a:r>
              <a:rPr lang="en-US" sz="2000" b="1" dirty="0"/>
              <a:t>cyclic redundancy </a:t>
            </a:r>
            <a:r>
              <a:rPr lang="en-US" sz="2000" b="1" dirty="0" smtClean="0"/>
              <a:t>check)</a:t>
            </a:r>
            <a:r>
              <a:rPr lang="en-US" sz="2000" b="1" cap="small" dirty="0" smtClean="0"/>
              <a:t>:</a:t>
            </a:r>
            <a:endParaRPr lang="en-US" sz="2000" b="1" cap="small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AF0BD8-A1A1-8C4D-9596-F8D1A707F419}"/>
              </a:ext>
            </a:extLst>
          </p:cNvPr>
          <p:cNvSpPr txBox="1"/>
          <p:nvPr/>
        </p:nvSpPr>
        <p:spPr>
          <a:xfrm>
            <a:off x="1724628" y="6366076"/>
            <a:ext cx="6921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https://www.geeksforgeeks.org/error-detection-in-computer-networks/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4313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1F3335B-1CB6-F946-B8E7-E823FE0A11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2000" y="457200"/>
            <a:ext cx="7321643" cy="574516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855FAE-365D-2145-A1CA-62FECB834E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r>
              <a:rPr lang="en-US" dirty="0"/>
              <a:t> </a:t>
            </a:r>
            <a:r>
              <a:rPr lang="en-US" dirty="0" smtClean="0"/>
              <a:t>of 32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650ED27-5DA5-214C-A622-A5D607C0E5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4200" y="5611813"/>
            <a:ext cx="2425700" cy="118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339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DA4124-9C93-2F42-BA1D-E19CE2CEF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small" dirty="0"/>
              <a:t>Data Link Layer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99FD61A-21E2-5943-8F1D-CCCF7C0233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39062"/>
          <a:stretch/>
        </p:blipFill>
        <p:spPr>
          <a:xfrm>
            <a:off x="499753" y="1405763"/>
            <a:ext cx="8229600" cy="73430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6E6A18-B35F-BC47-86C6-216150DBB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r>
              <a:rPr lang="en-US" dirty="0"/>
              <a:t> </a:t>
            </a:r>
            <a:r>
              <a:rPr lang="en-US" dirty="0" smtClean="0"/>
              <a:t>of 32</a:t>
            </a:r>
            <a:endParaRPr lang="en-US" dirty="0"/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2600345F-C3C0-DC48-8F91-F8FCD1326F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1606"/>
          <a:stretch/>
        </p:blipFill>
        <p:spPr>
          <a:xfrm>
            <a:off x="454378" y="2971800"/>
            <a:ext cx="8229600" cy="77471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DF69321-F3DC-CF49-8A35-AA5D7960C918}"/>
              </a:ext>
            </a:extLst>
          </p:cNvPr>
          <p:cNvSpPr txBox="1"/>
          <p:nvPr/>
        </p:nvSpPr>
        <p:spPr>
          <a:xfrm>
            <a:off x="685800" y="4116581"/>
            <a:ext cx="358059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Frame –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Flag –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Error Detection and Correction….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8608B66-7185-A640-A491-67E25F869F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7625" y="3886200"/>
            <a:ext cx="4976375" cy="1942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00" y="195714"/>
            <a:ext cx="1705620" cy="107737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85980" y="195713"/>
            <a:ext cx="1705620" cy="107737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8000" y="6042417"/>
            <a:ext cx="3324625" cy="822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417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35831</TotalTime>
  <Words>522</Words>
  <Application>Microsoft Office PowerPoint</Application>
  <PresentationFormat>On-screen Show (4:3)</PresentationFormat>
  <Paragraphs>125</Paragraphs>
  <Slides>32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8" baseType="lpstr">
      <vt:lpstr>Arial</vt:lpstr>
      <vt:lpstr>Calibri</vt:lpstr>
      <vt:lpstr>Helvetica</vt:lpstr>
      <vt:lpstr>Open Sans</vt:lpstr>
      <vt:lpstr>Times New Roman</vt:lpstr>
      <vt:lpstr>Office Theme</vt:lpstr>
      <vt:lpstr>PowerPoint Presentation</vt:lpstr>
      <vt:lpstr>Data Link Layer</vt:lpstr>
      <vt:lpstr>Error Detection</vt:lpstr>
      <vt:lpstr>Error Detection</vt:lpstr>
      <vt:lpstr>Error Detection</vt:lpstr>
      <vt:lpstr>Error Detection</vt:lpstr>
      <vt:lpstr>Error Detection</vt:lpstr>
      <vt:lpstr>PowerPoint Presentation</vt:lpstr>
      <vt:lpstr>Data Link Layer</vt:lpstr>
      <vt:lpstr>Simple Stop and Wait</vt:lpstr>
      <vt:lpstr>Simple Stop and Wait</vt:lpstr>
      <vt:lpstr>Simple Stop and Wait</vt:lpstr>
      <vt:lpstr>Simple Stop and Wait</vt:lpstr>
      <vt:lpstr>Stop and Wait ARQ</vt:lpstr>
      <vt:lpstr>Stop and Wait ARQ</vt:lpstr>
      <vt:lpstr>Stop and Wait ARQ</vt:lpstr>
      <vt:lpstr>Stop and Wait ARQ</vt:lpstr>
      <vt:lpstr>Sliding Window  ARQ</vt:lpstr>
      <vt:lpstr>Sliding Window  ARQ</vt:lpstr>
      <vt:lpstr>Sliding Window  ARQ</vt:lpstr>
      <vt:lpstr>Sliding Window  ARQ</vt:lpstr>
      <vt:lpstr>HDLC</vt:lpstr>
      <vt:lpstr>HDLC-Transfer Modes</vt:lpstr>
      <vt:lpstr>HDLC-Transfer Modes-NRM</vt:lpstr>
      <vt:lpstr>HDLC-Transfer Modes-ABM</vt:lpstr>
      <vt:lpstr>HDLC Frame</vt:lpstr>
      <vt:lpstr>PowerPoint Presentation</vt:lpstr>
      <vt:lpstr>Types of HDLC Frames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Processing all k-nearest neighbor queries in Hadoop</dc:title>
  <dc:creator>Administrator</dc:creator>
  <cp:lastModifiedBy>Dr. ASIF ZAMAN</cp:lastModifiedBy>
  <cp:revision>909</cp:revision>
  <cp:lastPrinted>2017-11-05T03:12:43Z</cp:lastPrinted>
  <dcterms:created xsi:type="dcterms:W3CDTF">2006-08-16T00:00:00Z</dcterms:created>
  <dcterms:modified xsi:type="dcterms:W3CDTF">2022-08-07T08:00:42Z</dcterms:modified>
</cp:coreProperties>
</file>